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80"/>
    <a:srgbClr val="DDDDDD"/>
    <a:srgbClr val="336600"/>
    <a:srgbClr val="669900"/>
    <a:srgbClr val="87C5CB"/>
    <a:srgbClr val="5BFFFF"/>
    <a:srgbClr val="808000"/>
    <a:srgbClr val="D1F0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99" autoAdjust="0"/>
  </p:normalViewPr>
  <p:slideViewPr>
    <p:cSldViewPr>
      <p:cViewPr>
        <p:scale>
          <a:sx n="28" d="100"/>
          <a:sy n="28" d="100"/>
        </p:scale>
        <p:origin x="-72" y="-7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0B101C-5B19-41DF-95FA-44D4EFB69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145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CC637-DC1A-422E-A939-061D6EB1999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73204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EC8B-BBB8-4627-9C12-106BEB3A0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96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34283-AEA1-4D3F-B3F2-5B52F9B98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24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9DEA-2323-4D0E-9147-0F2C5E83A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77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299C-17B3-44B1-B052-CEACAA9A4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6CE8-E330-4415-86D5-40687388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213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53DCF-3D02-4D8F-8D3C-0C7DB05E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20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629D-8165-47E0-B437-113E0B875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10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128F-276E-4E05-B2AB-A7A5F140B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3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DEC3-FA4E-4D04-9763-B97364C9A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4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C58A-C8E9-4705-94F0-1509B4398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321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8867-3901-4435-8F06-FADE497E8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94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12EE-96A2-4FE9-BA9E-76EF90F47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66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ctr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r">
              <a:defRPr sz="7100"/>
            </a:lvl1pPr>
          </a:lstStyle>
          <a:p>
            <a:pPr>
              <a:defRPr/>
            </a:pPr>
            <a:fld id="{FF7C6C35-3651-4A3B-AC3C-B07F3644F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2125" indent="-176212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5338" indent="-117157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400">
          <a:solidFill>
            <a:schemeClr val="tx1"/>
          </a:solidFill>
          <a:latin typeface="+mn-lt"/>
        </a:defRPr>
      </a:lvl3pPr>
      <a:lvl4pPr marL="8228013" indent="-117316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2275" indent="-1176338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94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66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38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110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7C5C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Grp="1" noChangeArrowheads="1"/>
          </p:cNvSpPr>
          <p:nvPr>
            <p:ph type="title"/>
          </p:nvPr>
        </p:nvSpPr>
        <p:spPr>
          <a:solidFill>
            <a:srgbClr val="008080"/>
          </a:solidFill>
          <a:ln w="60325" cap="flat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1300" b="1" dirty="0" smtClean="0">
                <a:solidFill>
                  <a:schemeClr val="bg1"/>
                </a:solidFill>
                <a:latin typeface="Lucida Bright" pitchFamily="18" charset="0"/>
              </a:rPr>
              <a:t>Energy Planning using </a:t>
            </a:r>
            <a:r>
              <a:rPr lang="en-US" sz="11300" b="1" dirty="0">
                <a:solidFill>
                  <a:schemeClr val="bg1"/>
                </a:solidFill>
                <a:latin typeface="Lucida Bright" pitchFamily="18" charset="0"/>
              </a:rPr>
              <a:t>M</a:t>
            </a:r>
            <a:r>
              <a:rPr lang="en-US" sz="11300" b="1" dirty="0" smtClean="0">
                <a:solidFill>
                  <a:schemeClr val="bg1"/>
                </a:solidFill>
                <a:latin typeface="Lucida Bright" pitchFamily="18" charset="0"/>
              </a:rPr>
              <a:t>athematics</a:t>
            </a:r>
            <a:r>
              <a:rPr lang="en-US" sz="6000" dirty="0" smtClean="0">
                <a:latin typeface="Lucida Bright" pitchFamily="18" charset="0"/>
              </a:rPr>
              <a:t/>
            </a:r>
            <a:br>
              <a:rPr lang="en-US" sz="6000" dirty="0" smtClean="0">
                <a:latin typeface="Lucida Bright" pitchFamily="18" charset="0"/>
              </a:rPr>
            </a:b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COFSP Fellow</a:t>
            </a:r>
            <a: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  <a:t/>
            </a:r>
            <a:b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</a:br>
            <a: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  <a:t>Fairfield H.S. </a:t>
            </a: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Pre-Calculus</a:t>
            </a:r>
          </a:p>
        </p:txBody>
      </p:sp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638175" y="7426019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Unit Overview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sp>
        <p:nvSpPr>
          <p:cNvPr id="2052" name="Rectangle 19"/>
          <p:cNvSpPr>
            <a:spLocks noChangeArrowheads="1"/>
          </p:cNvSpPr>
          <p:nvPr/>
        </p:nvSpPr>
        <p:spPr bwMode="auto">
          <a:xfrm>
            <a:off x="14814550" y="74676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Unit Activity Implementation</a:t>
            </a:r>
          </a:p>
        </p:txBody>
      </p:sp>
      <p:sp>
        <p:nvSpPr>
          <p:cNvPr id="2053" name="Rectangle 20"/>
          <p:cNvSpPr>
            <a:spLocks noChangeArrowheads="1"/>
          </p:cNvSpPr>
          <p:nvPr/>
        </p:nvSpPr>
        <p:spPr bwMode="auto">
          <a:xfrm>
            <a:off x="29381450" y="7467600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Student </a:t>
            </a:r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Work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sp>
        <p:nvSpPr>
          <p:cNvPr id="2054" name="Text Box 21"/>
          <p:cNvSpPr txBox="1">
            <a:spLocks noChangeArrowheads="1"/>
          </p:cNvSpPr>
          <p:nvPr/>
        </p:nvSpPr>
        <p:spPr bwMode="auto">
          <a:xfrm>
            <a:off x="730250" y="16681450"/>
            <a:ext cx="1329055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5" name="Text Box 22"/>
          <p:cNvSpPr txBox="1">
            <a:spLocks noChangeArrowheads="1"/>
          </p:cNvSpPr>
          <p:nvPr/>
        </p:nvSpPr>
        <p:spPr bwMode="auto">
          <a:xfrm>
            <a:off x="609600" y="16529050"/>
            <a:ext cx="13776325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638175" y="17459548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Activity </a:t>
            </a:r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Structure</a:t>
            </a:r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29247097" y="22638588"/>
            <a:ext cx="13762038" cy="1421534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Reflection and Conclusion</a:t>
            </a:r>
          </a:p>
        </p:txBody>
      </p:sp>
      <p:sp>
        <p:nvSpPr>
          <p:cNvPr id="2058" name="Rectangle 30"/>
          <p:cNvSpPr>
            <a:spLocks noChangeArrowheads="1"/>
          </p:cNvSpPr>
          <p:nvPr/>
        </p:nvSpPr>
        <p:spPr bwMode="auto">
          <a:xfrm>
            <a:off x="14814550" y="22527838"/>
            <a:ext cx="13893800" cy="1371600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rgbClr val="008080"/>
                </a:solidFill>
                <a:latin typeface="Lucida Bright" pitchFamily="18" charset="0"/>
              </a:rPr>
              <a:t>Engineering Design Process </a:t>
            </a:r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730250" y="18727432"/>
            <a:ext cx="13411200" cy="1396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Title: </a:t>
            </a:r>
            <a:r>
              <a:rPr lang="en-US" sz="4400" b="1" dirty="0" smtClean="0">
                <a:latin typeface="Lucida Bright" pitchFamily="18" charset="0"/>
              </a:rPr>
              <a:t>Energy Planning using Mathematics</a:t>
            </a: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Guiding Questions: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/>
              <a:t>Name different sources of electricity?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/>
              <a:t>What is the population of USA?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/>
              <a:t>Why must we plan ahead for years to come</a:t>
            </a:r>
            <a:r>
              <a:rPr lang="en-US" sz="4000" dirty="0" smtClean="0"/>
              <a:t>?</a:t>
            </a:r>
            <a:endParaRPr lang="en-US" sz="40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Objectives:</a:t>
            </a:r>
            <a:endParaRPr lang="en-US" sz="5400" b="1" dirty="0">
              <a:latin typeface="Lucida Bright" pitchFamily="18" charset="0"/>
            </a:endParaRPr>
          </a:p>
          <a:p>
            <a:r>
              <a:rPr lang="en-US" sz="4000" dirty="0"/>
              <a:t>After completing this activity, each student will be aware of: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Multiple sources of electrical power.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How to calculate population growth.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Devise formulae to calculate how much electricity is needed for increasing population.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Evaluate all sources of energy based on supplied criteria supplied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Use probability and statistics to estimate future occurrence of natural disasters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Apply ratios in measures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Use trigonometry to design a </a:t>
            </a:r>
            <a:r>
              <a:rPr lang="en-US" sz="4000" dirty="0" err="1"/>
              <a:t>hydrodam</a:t>
            </a:r>
            <a:endParaRPr lang="en-US" sz="4000" dirty="0"/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Basic design of wind turbine, </a:t>
            </a:r>
            <a:r>
              <a:rPr lang="en-US" sz="4000" dirty="0" err="1"/>
              <a:t>hydrodam</a:t>
            </a:r>
            <a:r>
              <a:rPr lang="en-US" sz="4000" dirty="0"/>
              <a:t>, nuclear power plant (basic structure</a:t>
            </a:r>
            <a:r>
              <a:rPr lang="en-US" sz="4000" dirty="0" smtClean="0"/>
              <a:t>).</a:t>
            </a:r>
            <a:endParaRPr lang="en-US" sz="4000" dirty="0"/>
          </a:p>
        </p:txBody>
      </p:sp>
      <p:sp>
        <p:nvSpPr>
          <p:cNvPr id="2060" name="Text Box 35"/>
          <p:cNvSpPr txBox="1">
            <a:spLocks noChangeArrowheads="1"/>
          </p:cNvSpPr>
          <p:nvPr/>
        </p:nvSpPr>
        <p:spPr bwMode="auto">
          <a:xfrm>
            <a:off x="14995525" y="9296400"/>
            <a:ext cx="135350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300" b="1">
              <a:solidFill>
                <a:srgbClr val="3366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10300" b="1"/>
          </a:p>
        </p:txBody>
      </p:sp>
      <p:sp>
        <p:nvSpPr>
          <p:cNvPr id="2061" name="Text Box 36"/>
          <p:cNvSpPr txBox="1">
            <a:spLocks noChangeArrowheads="1"/>
          </p:cNvSpPr>
          <p:nvPr/>
        </p:nvSpPr>
        <p:spPr bwMode="auto">
          <a:xfrm>
            <a:off x="29505275" y="9296400"/>
            <a:ext cx="13655675" cy="838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dirty="0" smtClean="0"/>
              <a:t>Students worked in groups.</a:t>
            </a:r>
          </a:p>
          <a:p>
            <a:pPr eaLnBrk="1" hangingPunct="1">
              <a:spcBef>
                <a:spcPct val="50000"/>
              </a:spcBef>
            </a:pPr>
            <a:endParaRPr lang="en-US" sz="4000" dirty="0" smtClean="0"/>
          </a:p>
          <a:p>
            <a:pPr eaLnBrk="1" hangingPunct="1">
              <a:spcBef>
                <a:spcPct val="50000"/>
              </a:spcBef>
            </a:pPr>
            <a:endParaRPr lang="en-US" sz="4000" dirty="0"/>
          </a:p>
          <a:p>
            <a:pPr eaLnBrk="1" hangingPunct="1">
              <a:spcBef>
                <a:spcPct val="50000"/>
              </a:spcBef>
            </a:pPr>
            <a:endParaRPr lang="en-US" sz="4000" dirty="0" smtClean="0"/>
          </a:p>
          <a:p>
            <a:pPr eaLnBrk="1" hangingPunct="1">
              <a:spcBef>
                <a:spcPct val="50000"/>
              </a:spcBef>
            </a:pPr>
            <a:endParaRPr lang="en-US" sz="4000" dirty="0"/>
          </a:p>
          <a:p>
            <a:pPr eaLnBrk="1" hangingPunct="1">
              <a:spcBef>
                <a:spcPct val="50000"/>
              </a:spcBef>
            </a:pPr>
            <a:r>
              <a:rPr lang="en-US" sz="4000" dirty="0" smtClean="0"/>
              <a:t>Students designed by filling in the worksheets</a:t>
            </a:r>
            <a:endParaRPr lang="en-US" sz="40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/>
          </a:p>
          <a:p>
            <a:pPr eaLnBrk="1" hangingPunct="1">
              <a:spcBef>
                <a:spcPct val="50000"/>
              </a:spcBef>
            </a:pPr>
            <a:endParaRPr lang="en-US" sz="4300" dirty="0" smtClean="0"/>
          </a:p>
        </p:txBody>
      </p:sp>
      <p:sp>
        <p:nvSpPr>
          <p:cNvPr id="2062" name="Text Box 40"/>
          <p:cNvSpPr txBox="1">
            <a:spLocks noChangeArrowheads="1"/>
          </p:cNvSpPr>
          <p:nvPr/>
        </p:nvSpPr>
        <p:spPr bwMode="auto">
          <a:xfrm>
            <a:off x="638175" y="8872955"/>
            <a:ext cx="13531850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Topic: </a:t>
            </a:r>
            <a:r>
              <a:rPr lang="en-US" sz="4400" b="1" dirty="0" smtClean="0">
                <a:latin typeface="Lucida Bright" pitchFamily="18" charset="0"/>
              </a:rPr>
              <a:t>Real World Math Applications</a:t>
            </a:r>
            <a:endParaRPr lang="en-US" sz="4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Standards: </a:t>
            </a:r>
            <a:r>
              <a:rPr lang="en-US" sz="4000" b="1" dirty="0" smtClean="0">
                <a:latin typeface="Lucida Bright" pitchFamily="18" charset="0"/>
              </a:rPr>
              <a:t>Common Core State Standards – Mathematics (CCSS)</a:t>
            </a:r>
          </a:p>
          <a:p>
            <a:pPr eaLnBrk="1" hangingPunct="1">
              <a:spcBef>
                <a:spcPct val="50000"/>
              </a:spcBef>
            </a:pPr>
            <a:endParaRPr lang="en-US" sz="4000" b="1" dirty="0" smtClean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0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b="1" dirty="0" smtClean="0">
                <a:latin typeface="Lucida Bright" pitchFamily="18" charset="0"/>
              </a:rPr>
              <a:t>Next Generation Science Standards (NGSS)</a:t>
            </a:r>
            <a:endParaRPr lang="en-US" sz="4000" b="1" dirty="0">
              <a:latin typeface="Lucida Bright" pitchFamily="18" charset="0"/>
            </a:endParaRPr>
          </a:p>
        </p:txBody>
      </p:sp>
      <p:sp>
        <p:nvSpPr>
          <p:cNvPr id="2063" name="Rectangle 42"/>
          <p:cNvSpPr>
            <a:spLocks noChangeArrowheads="1"/>
          </p:cNvSpPr>
          <p:nvPr/>
        </p:nvSpPr>
        <p:spPr bwMode="auto">
          <a:xfrm>
            <a:off x="2209800" y="1314450"/>
            <a:ext cx="457200" cy="5486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43"/>
          <p:cNvSpPr>
            <a:spLocks noChangeArrowheads="1"/>
          </p:cNvSpPr>
          <p:nvPr/>
        </p:nvSpPr>
        <p:spPr bwMode="auto">
          <a:xfrm>
            <a:off x="41284525" y="1376362"/>
            <a:ext cx="457200" cy="54864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47950"/>
            <a:ext cx="4953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6825" y="2560638"/>
            <a:ext cx="21082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TextBox 4"/>
          <p:cNvSpPr txBox="1">
            <a:spLocks noChangeArrowheads="1"/>
          </p:cNvSpPr>
          <p:nvPr/>
        </p:nvSpPr>
        <p:spPr bwMode="auto">
          <a:xfrm>
            <a:off x="37338000" y="4872038"/>
            <a:ext cx="3886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RET </a:t>
            </a:r>
            <a:r>
              <a:rPr lang="en-US" sz="2800" dirty="0">
                <a:solidFill>
                  <a:schemeClr val="bg1"/>
                </a:solidFill>
              </a:rPr>
              <a:t>is funded by the National Science Foundation, grant # EEC 0808696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68" name="TextBox 5"/>
          <p:cNvSpPr txBox="1">
            <a:spLocks noChangeArrowheads="1"/>
          </p:cNvSpPr>
          <p:nvPr/>
        </p:nvSpPr>
        <p:spPr bwMode="auto">
          <a:xfrm>
            <a:off x="14814550" y="23899438"/>
            <a:ext cx="13712825" cy="1126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200" dirty="0" smtClean="0"/>
              <a:t>All 7 steps of </a:t>
            </a:r>
            <a:r>
              <a:rPr lang="en-US" sz="4200" b="1" dirty="0" smtClean="0"/>
              <a:t>EDP</a:t>
            </a:r>
            <a:r>
              <a:rPr lang="en-US" sz="4200" dirty="0" smtClean="0"/>
              <a:t> &amp; Addressing Real World Problems, Careers </a:t>
            </a:r>
            <a:r>
              <a:rPr lang="en-US" sz="4200" dirty="0"/>
              <a:t>and Societal Impact (</a:t>
            </a:r>
            <a:r>
              <a:rPr lang="en-US" sz="4200" b="1" dirty="0"/>
              <a:t>ACS</a:t>
            </a:r>
            <a:r>
              <a:rPr lang="en-US" sz="4200" dirty="0" smtClean="0"/>
              <a:t>), utilized.</a:t>
            </a:r>
          </a:p>
          <a:p>
            <a:endParaRPr lang="en-US" sz="1600" dirty="0" smtClean="0"/>
          </a:p>
          <a:p>
            <a:pPr eaLnBrk="1" hangingPunct="1"/>
            <a:r>
              <a:rPr lang="en-US" sz="4000" b="1" dirty="0" smtClean="0"/>
              <a:t>Step 1: </a:t>
            </a:r>
            <a:r>
              <a:rPr lang="en-US" sz="4000" dirty="0" smtClean="0"/>
              <a:t>Students identified problem</a:t>
            </a:r>
          </a:p>
          <a:p>
            <a:pPr eaLnBrk="1" hangingPunct="1"/>
            <a:endParaRPr lang="en-US" sz="1050" dirty="0" smtClean="0"/>
          </a:p>
          <a:p>
            <a:pPr eaLnBrk="1" hangingPunct="1"/>
            <a:r>
              <a:rPr lang="en-US" sz="4000" b="1" dirty="0" smtClean="0"/>
              <a:t>Step 2</a:t>
            </a:r>
            <a:r>
              <a:rPr lang="en-US" sz="4000" dirty="0" smtClean="0"/>
              <a:t>: Criteria and Constraints were supplied</a:t>
            </a:r>
          </a:p>
          <a:p>
            <a:pPr eaLnBrk="1" hangingPunct="1"/>
            <a:endParaRPr lang="en-US" sz="1050" dirty="0" smtClean="0"/>
          </a:p>
          <a:p>
            <a:pPr eaLnBrk="1" hangingPunct="1"/>
            <a:r>
              <a:rPr lang="en-US" sz="4000" b="1" dirty="0" smtClean="0"/>
              <a:t>Step 3 &amp; 4: </a:t>
            </a:r>
            <a:r>
              <a:rPr lang="en-US" sz="4000" dirty="0" smtClean="0"/>
              <a:t>Students calculated energy requirements 	based on info of area.</a:t>
            </a:r>
          </a:p>
          <a:p>
            <a:pPr eaLnBrk="1" hangingPunct="1"/>
            <a:endParaRPr lang="en-US" sz="1050" dirty="0" smtClean="0"/>
          </a:p>
          <a:p>
            <a:pPr eaLnBrk="1" hangingPunct="1"/>
            <a:r>
              <a:rPr lang="en-US" sz="4000" b="1" dirty="0" smtClean="0"/>
              <a:t>Step 5</a:t>
            </a:r>
            <a:r>
              <a:rPr lang="en-US" sz="4000" dirty="0" smtClean="0"/>
              <a:t>: Based on area restrictions, students evaluated 	what source of electricity they can design.</a:t>
            </a:r>
          </a:p>
          <a:p>
            <a:pPr eaLnBrk="1" hangingPunct="1"/>
            <a:endParaRPr lang="en-US" sz="1050" dirty="0" smtClean="0"/>
          </a:p>
          <a:p>
            <a:pPr eaLnBrk="1" hangingPunct="1"/>
            <a:r>
              <a:rPr lang="en-US" sz="4000" b="1" dirty="0" smtClean="0"/>
              <a:t>Step 6</a:t>
            </a:r>
            <a:r>
              <a:rPr lang="en-US" sz="4000" dirty="0" smtClean="0"/>
              <a:t>: </a:t>
            </a:r>
            <a:r>
              <a:rPr lang="en-US" sz="4000" dirty="0"/>
              <a:t>Energy supply combinations were tried in order </a:t>
            </a:r>
            <a:r>
              <a:rPr lang="en-US" sz="4000" dirty="0" smtClean="0"/>
              <a:t>	to </a:t>
            </a:r>
            <a:r>
              <a:rPr lang="en-US" sz="4000" dirty="0"/>
              <a:t>supply adequate electricity to </a:t>
            </a:r>
            <a:r>
              <a:rPr lang="en-US" sz="4000" dirty="0" smtClean="0"/>
              <a:t>population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4000" b="1" dirty="0" smtClean="0"/>
              <a:t>Step 7 &amp; 8: </a:t>
            </a:r>
            <a:r>
              <a:rPr lang="en-US" sz="4000" dirty="0" smtClean="0"/>
              <a:t>Students designed electricity source and 	refined calculations after review.</a:t>
            </a:r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</p:txBody>
      </p:sp>
      <p:sp>
        <p:nvSpPr>
          <p:cNvPr id="2069" name="TextBox 6"/>
          <p:cNvSpPr txBox="1">
            <a:spLocks noChangeArrowheads="1"/>
          </p:cNvSpPr>
          <p:nvPr/>
        </p:nvSpPr>
        <p:spPr bwMode="auto">
          <a:xfrm>
            <a:off x="15051088" y="8880976"/>
            <a:ext cx="13657262" cy="1375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4000" b="1" dirty="0" smtClean="0"/>
              <a:t>Day </a:t>
            </a:r>
            <a:r>
              <a:rPr lang="en-US" sz="4000" b="1" dirty="0"/>
              <a:t>0</a:t>
            </a:r>
            <a:r>
              <a:rPr lang="en-US" sz="4000" dirty="0"/>
              <a:t>: </a:t>
            </a:r>
            <a:r>
              <a:rPr lang="en-US" sz="4000" dirty="0" smtClean="0"/>
              <a:t>Pre-test</a:t>
            </a:r>
          </a:p>
          <a:p>
            <a:endParaRPr lang="en-US" sz="1600" dirty="0"/>
          </a:p>
          <a:p>
            <a:r>
              <a:rPr lang="en-US" sz="4000" b="1" dirty="0"/>
              <a:t>Day 1</a:t>
            </a:r>
            <a:r>
              <a:rPr lang="en-US" sz="4000" dirty="0"/>
              <a:t>: Evaluating the different sources of energy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Show students first half of PowerPoint, showing various sources of electricity 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Ask guiding questions.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Show 2</a:t>
            </a:r>
            <a:r>
              <a:rPr lang="en-US" sz="4000" baseline="30000" dirty="0"/>
              <a:t>nd</a:t>
            </a:r>
            <a:r>
              <a:rPr lang="en-US" sz="4000" dirty="0"/>
              <a:t> half </a:t>
            </a:r>
            <a:r>
              <a:rPr lang="en-US" sz="4000" dirty="0" smtClean="0"/>
              <a:t>PowerPoint </a:t>
            </a:r>
            <a:r>
              <a:rPr lang="en-US" sz="4000" dirty="0"/>
              <a:t>explaining all sources of energy.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Students will be choose their area and for homework, they must research that geo facts of area</a:t>
            </a:r>
            <a:r>
              <a:rPr lang="en-US" sz="4000" dirty="0" smtClean="0"/>
              <a:t>.</a:t>
            </a:r>
          </a:p>
          <a:p>
            <a:pPr marL="742950" lvl="0" indent="-742950">
              <a:buFont typeface="+mj-lt"/>
              <a:buAutoNum type="arabicPeriod"/>
            </a:pPr>
            <a:endParaRPr lang="en-US" sz="1600" dirty="0"/>
          </a:p>
          <a:p>
            <a:r>
              <a:rPr lang="en-US" sz="4000" b="1" dirty="0"/>
              <a:t>Day 2</a:t>
            </a:r>
            <a:r>
              <a:rPr lang="en-US" sz="4000" dirty="0"/>
              <a:t>: Student will evaluate the population and the increasing need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Supply students with correct geo facts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Group must calculate population in 30 years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Group must calculate required electricity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Evaluate what sources of electricity your area qualifies </a:t>
            </a:r>
            <a:r>
              <a:rPr lang="en-US" sz="4000" dirty="0" smtClean="0"/>
              <a:t>for</a:t>
            </a:r>
          </a:p>
          <a:p>
            <a:pPr marL="742950" lvl="0" indent="-742950">
              <a:buFont typeface="+mj-lt"/>
              <a:buAutoNum type="arabicPeriod"/>
            </a:pPr>
            <a:endParaRPr lang="en-US" sz="1600" dirty="0"/>
          </a:p>
          <a:p>
            <a:r>
              <a:rPr lang="en-US" sz="4000" b="1" dirty="0"/>
              <a:t>Day 3</a:t>
            </a:r>
            <a:r>
              <a:rPr lang="en-US" sz="4000" dirty="0"/>
              <a:t>: </a:t>
            </a:r>
            <a:r>
              <a:rPr lang="en-US" sz="4000" dirty="0" smtClean="0"/>
              <a:t>Design electricity supply </a:t>
            </a:r>
            <a:endParaRPr lang="en-US" sz="4000" dirty="0"/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Group must “design” a combination of electricity sources that will suffice their need.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/>
              <a:t>Present to class, cheapest combination will win a prize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4000" dirty="0" smtClean="0"/>
              <a:t>Post-test</a:t>
            </a:r>
            <a:endParaRPr lang="en-US" sz="4000" dirty="0"/>
          </a:p>
        </p:txBody>
      </p:sp>
      <p:sp>
        <p:nvSpPr>
          <p:cNvPr id="2070" name="TextBox 7"/>
          <p:cNvSpPr txBox="1">
            <a:spLocks noChangeArrowheads="1"/>
          </p:cNvSpPr>
          <p:nvPr/>
        </p:nvSpPr>
        <p:spPr bwMode="auto">
          <a:xfrm>
            <a:off x="29247097" y="24438047"/>
            <a:ext cx="13808660" cy="10672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400" b="1" dirty="0" smtClean="0"/>
              <a:t>Key objective was achieved. </a:t>
            </a:r>
            <a:r>
              <a:rPr lang="en-US" sz="4400" dirty="0"/>
              <a:t>Students are exposed to math applications in the real world</a:t>
            </a:r>
            <a:r>
              <a:rPr lang="en-US" sz="4400" dirty="0" smtClean="0"/>
              <a:t>.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400" dirty="0" smtClean="0"/>
              <a:t>One </a:t>
            </a:r>
            <a:r>
              <a:rPr lang="en-US" sz="4400" dirty="0"/>
              <a:t>student summarized this as a “long fun word problem”. </a:t>
            </a:r>
            <a:endParaRPr lang="en-US" sz="4400" dirty="0" smtClean="0"/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400" dirty="0" smtClean="0"/>
              <a:t>If </a:t>
            </a:r>
            <a:r>
              <a:rPr lang="en-US" sz="4400" dirty="0"/>
              <a:t>I had grasped their attention better on the first day, I could have possible saved some time in the activity implementation</a:t>
            </a:r>
            <a:r>
              <a:rPr lang="en-US" sz="4400" dirty="0" smtClean="0"/>
              <a:t>.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endParaRPr lang="en-US" sz="1050" dirty="0" smtClean="0"/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400" dirty="0" smtClean="0"/>
              <a:t>I </a:t>
            </a:r>
            <a:r>
              <a:rPr lang="en-US" sz="4400" dirty="0"/>
              <a:t>would have allowed the students more time to come up with answers to </a:t>
            </a:r>
            <a:r>
              <a:rPr lang="en-US" sz="4400" dirty="0" smtClean="0"/>
              <a:t>the </a:t>
            </a:r>
            <a:r>
              <a:rPr lang="en-US" sz="4400" dirty="0"/>
              <a:t>guiding questions so that they can better picture the activity without me explaining it.</a:t>
            </a:r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9247097" y="15212886"/>
            <a:ext cx="13893800" cy="2102769"/>
          </a:xfrm>
          <a:prstGeom prst="rect">
            <a:avLst/>
          </a:prstGeom>
          <a:solidFill>
            <a:srgbClr val="D1F0E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Assessment Results:  </a:t>
            </a:r>
          </a:p>
          <a:p>
            <a:pPr algn="ctr" defTabSz="4703763"/>
            <a:r>
              <a:rPr lang="en-US" sz="6400" b="1" dirty="0" smtClean="0">
                <a:solidFill>
                  <a:srgbClr val="008080"/>
                </a:solidFill>
                <a:latin typeface="Lucida Bright" pitchFamily="18" charset="0"/>
              </a:rPr>
              <a:t>Impact on Student Learning</a:t>
            </a:r>
            <a:endParaRPr lang="en-US" sz="6400" b="1" dirty="0">
              <a:solidFill>
                <a:srgbClr val="008080"/>
              </a:solidFill>
              <a:latin typeface="Lucida Bright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" y="11582400"/>
            <a:ext cx="13741400" cy="18016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74699" y="14420850"/>
            <a:ext cx="13515976" cy="2649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337000" y="17526000"/>
            <a:ext cx="1363562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This Activity covered all aspects of math for real world application. The pre and post test given was the same.</a:t>
            </a:r>
          </a:p>
          <a:p>
            <a:endParaRPr lang="en-US" sz="4000" dirty="0"/>
          </a:p>
          <a:p>
            <a:r>
              <a:rPr lang="en-US" sz="4000" dirty="0" smtClean="0"/>
              <a:t> </a:t>
            </a:r>
            <a:endParaRPr lang="en-US" sz="4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Students currently taking Physics generally performed better.</a:t>
            </a:r>
          </a:p>
          <a:p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3756600" y="18973800"/>
            <a:ext cx="5092700" cy="2578100"/>
          </a:xfrm>
          <a:prstGeom prst="rect">
            <a:avLst/>
          </a:prstGeom>
        </p:spPr>
      </p:pic>
      <p:pic>
        <p:nvPicPr>
          <p:cNvPr id="2" name="Picture 1" descr="class pic-fairfield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708600" y="10058400"/>
            <a:ext cx="5080000" cy="381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8023799" y="10058400"/>
            <a:ext cx="2944092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480</Words>
  <Application>Microsoft Office PowerPoint</Application>
  <PresentationFormat>Custom</PresentationFormat>
  <Paragraphs>87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Energy Planning using Mathematics COFSP Fellow Fairfield H.S. Pre-Calculus</vt:lpstr>
    </vt:vector>
  </TitlesOfParts>
  <Company>Graphicsland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Debbie</cp:lastModifiedBy>
  <cp:revision>61</cp:revision>
  <dcterms:created xsi:type="dcterms:W3CDTF">2004-07-26T21:45:23Z</dcterms:created>
  <dcterms:modified xsi:type="dcterms:W3CDTF">2014-05-06T02:15:12Z</dcterms:modified>
  <cp:category>science research poster</cp:category>
</cp:coreProperties>
</file>